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77" r:id="rId3"/>
    <p:sldId id="266" r:id="rId4"/>
    <p:sldId id="268" r:id="rId5"/>
    <p:sldId id="269" r:id="rId6"/>
    <p:sldId id="278" r:id="rId7"/>
    <p:sldId id="279" r:id="rId8"/>
    <p:sldId id="280" r:id="rId9"/>
    <p:sldId id="281" r:id="rId10"/>
    <p:sldId id="286" r:id="rId11"/>
    <p:sldId id="287" r:id="rId12"/>
    <p:sldId id="285" r:id="rId13"/>
    <p:sldId id="282" r:id="rId14"/>
    <p:sldId id="283" r:id="rId15"/>
    <p:sldId id="288" r:id="rId16"/>
    <p:sldId id="28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1"/>
    <a:srgbClr val="D63624"/>
    <a:srgbClr val="E3E7E9"/>
    <a:srgbClr val="3A8AB2"/>
    <a:srgbClr val="A6A6A6"/>
    <a:srgbClr val="E4E8EA"/>
    <a:srgbClr val="E4E7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75"/>
    <p:restoredTop sz="94676"/>
  </p:normalViewPr>
  <p:slideViewPr>
    <p:cSldViewPr snapToGrid="0">
      <p:cViewPr>
        <p:scale>
          <a:sx n="99" d="100"/>
          <a:sy n="99" d="100"/>
        </p:scale>
        <p:origin x="8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B470C-F42F-7F4B-9AD3-19C6F59B6A21}" type="datetimeFigureOut">
              <a:rPr lang="en-US" smtClean="0"/>
              <a:t>7/4/23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97BCA-48FA-AF49-B26E-915F2D242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92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13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11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5526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81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1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308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84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994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93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51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73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F97BCA-48FA-AF49-B26E-915F2D2422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02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2A733-8A5E-746F-83DA-BEF3286D5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6D011-68CB-6BCB-2F5C-295A5684C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324807C-70EE-E168-85BF-4B430E49C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EE5497A-9206-8DA3-B21E-E12A98924E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38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8F648-30B4-707A-2830-E18661B80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B7641-F3C4-17D7-68EC-8DF31312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053C8-A5F0-9C49-278B-DC56B5B1C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22C044-D43C-35D5-E575-72CF524A29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64DD3-2C60-2DB8-6DDC-713850D40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C85B29-A19E-1BBD-0A1E-6B0CBB1B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8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221AD-265E-BBCA-F134-D0B64CDF6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E010F1-10A5-E8E0-24F4-03A921A85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D4ECD8-41FD-5BD0-6EE3-677A8BF8CC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52281-9161-22D4-CD37-4680FB8AB6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DA070-97C2-8720-0EAE-C641B433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4D887-EC88-DDAC-2BCA-ABDA1CB34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817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768B8-87FF-7DA8-8688-334FC81C9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5B3A92-D355-A35D-048A-F78427AD08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6E6657-DEA9-3836-FD79-02A33EE4CB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F9EEA-2571-E4C4-6D65-D5342B32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7C527-7C66-734C-362F-D8BA1482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116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27EEDA-ECAA-2B5A-410B-9FB7DD740C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431037-CD17-CAA1-572F-C075D3695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4080C-1073-C4E3-1B02-D4DEE946FB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FEE65-8921-C002-F210-234A2245F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0A6D88-A7A5-8BCE-C02F-93E793D0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57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815F5-5462-DF8A-AC75-4BBD7C028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38554"/>
            <a:ext cx="12191999" cy="808268"/>
          </a:xfrm>
        </p:spPr>
        <p:txBody>
          <a:bodyPr>
            <a:normAutofit/>
          </a:bodyPr>
          <a:lstStyle>
            <a:lvl1pPr>
              <a:defRPr sz="2400" b="1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EDC1F-B317-2DC7-3859-56329DC3D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1485376"/>
            <a:ext cx="11665975" cy="4691587"/>
          </a:xfrm>
        </p:spPr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0A1A5AB-3FC0-DF49-BDC5-51E8E83065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78000"/>
            <a:ext cx="1219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1AE3FA1-9D5D-0A22-BDE3-E2BCE78BF6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678001"/>
            <a:ext cx="59976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9F7FE-2FE5-4796-8D8C-B9A60381E8D9}"/>
              </a:ext>
            </a:extLst>
          </p:cNvPr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Background 	  	|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Results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2415717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C9F7FE-2FE5-4796-8D8C-B9A60381E8D9}"/>
              </a:ext>
            </a:extLst>
          </p:cNvPr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Results and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C3F9195-6060-A2DF-600A-C874AEB9A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38554"/>
            <a:ext cx="12191999" cy="808268"/>
          </a:xfrm>
        </p:spPr>
        <p:txBody>
          <a:bodyPr>
            <a:normAutofit/>
          </a:bodyPr>
          <a:lstStyle>
            <a:lvl1pPr>
              <a:defRPr sz="2400" b="1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B4C9E11-FFDF-9E95-3351-B20D273D7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1485376"/>
            <a:ext cx="11665975" cy="4691587"/>
          </a:xfrm>
        </p:spPr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6D058AF-07F5-623C-56B5-CB8C6D4E74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78000"/>
            <a:ext cx="1219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6A4591-2544-6F90-6203-1CFCC2EEC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678001"/>
            <a:ext cx="59976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59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5C9F7FE-2FE5-4796-8D8C-B9A60381E8D9}"/>
              </a:ext>
            </a:extLst>
          </p:cNvPr>
          <p:cNvSpPr txBox="1"/>
          <p:nvPr userDrawn="1"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|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05DCCF1-4D61-EF97-72C8-4809159E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38554"/>
            <a:ext cx="12191999" cy="808268"/>
          </a:xfrm>
        </p:spPr>
        <p:txBody>
          <a:bodyPr>
            <a:normAutofit/>
          </a:bodyPr>
          <a:lstStyle>
            <a:lvl1pPr>
              <a:defRPr sz="2400" b="1" i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6E1FDEB-4CC1-39E2-ED88-C5F927DF1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219" y="1485376"/>
            <a:ext cx="11665975" cy="4691587"/>
          </a:xfrm>
        </p:spPr>
        <p:txBody>
          <a:bodyPr/>
          <a:lstStyle>
            <a:lvl1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FD334FC0-BB3D-F4A0-717E-CD6C1B4E1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678000"/>
            <a:ext cx="12192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4C627C2-E8F9-2A70-3AF6-1EF8BC90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678001"/>
            <a:ext cx="599768" cy="180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2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2EF2-C7ED-1B86-09C6-2446040B7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05691-68A1-F8C4-6CE9-5580E40E8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9464C20-3AA7-6466-1A06-711A9086DC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5523296-40E0-0D91-C666-25CC2EFF7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110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0BAB3-67D9-D2A0-421F-723DC0738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282932-A397-246D-62AC-5F2B81E4C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45CFCC-9DF5-D759-2691-C2B4B806E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08F68AE-580E-5926-2DD4-F8C1C3AB5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093478F-38CB-52C5-661C-503A33ECD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424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F480-DC9D-CBAF-FBC9-93D069A1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096245-6EF1-C3D0-88EA-3774E89E3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B31B6A-E282-B1E6-2578-D227932D1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B91896-19B8-57D1-AFF4-FF4660DE9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2726D9-578D-0128-8A0B-BCEB9048B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B9AC9F-6338-98E2-0DAF-82926A8275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DB5331A-0404-E938-CD5F-46CE9CA1301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91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5A31-05A6-94F9-E340-5A2F67ECC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B02CEE2-D61E-64FB-ADAD-2F60EB550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77D1327-C568-B3D6-38E7-BEEB511C5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875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4B8A0-51B6-17B3-972E-A58828D306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E556-5ADE-D583-0EF3-62FC8CCFBB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2232" y="6492875"/>
            <a:ext cx="59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269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200884-BF8E-16DF-8F6A-BE8BC1087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B0534-E546-D6CB-0650-DCB94BB893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66CA5-F60D-36AF-6CDD-F490725334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4"/>
            <a:ext cx="1219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Physics 305: Activity 2 - Super-resolution on Photoactivated Localization Microscopy		by Mark Jeremy G. Narag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78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7" r:id="rId3"/>
    <p:sldLayoutId id="2147483686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gnarag/physics305_computational_imagi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1769/BioProtoc.1725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C2D7-BDC2-A099-20C2-58E689BA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0045" y="387747"/>
            <a:ext cx="5624118" cy="328453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Super-resolution on Photoactivated Localization Microscopy (PALM) 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F5B00FAF-031D-5DF8-73C7-B35553B85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369" y="4212431"/>
            <a:ext cx="5617794" cy="2645569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Physics 305 Activity 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  <a:r>
              <a:rPr lang="en-US" sz="2000" baseline="30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nd</a:t>
            </a: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Sem AY 2022-2023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Mark Jeremy G. Narag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2014-64423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PhD Physics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C320932D-348D-7463-0D02-15D4D682CE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3" b="8320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0283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Testing on other medical image</a:t>
            </a:r>
          </a:p>
          <a:p>
            <a:pPr marL="0" indent="0">
              <a:buNone/>
            </a:pPr>
            <a:r>
              <a:rPr lang="en-PH" sz="1400" dirty="0"/>
              <a:t>Notice that both the gray and red channel detected cells outside the visible boundary of the image.</a:t>
            </a: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r>
              <a:rPr lang="en-PH" sz="1600" b="1" dirty="0"/>
              <a:t> </a:t>
            </a:r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C8E3-05A5-2ACC-6205-71E62951C6C5}"/>
              </a:ext>
            </a:extLst>
          </p:cNvPr>
          <p:cNvSpPr txBox="1"/>
          <p:nvPr/>
        </p:nvSpPr>
        <p:spPr>
          <a:xfrm>
            <a:off x="731623" y="266479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Gray</a:t>
            </a:r>
          </a:p>
          <a:p>
            <a:pPr algn="ctr"/>
            <a:r>
              <a:rPr lang="en-US" i="1" dirty="0"/>
              <a:t>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AA3CB-A876-4C15-6AE6-62C6FF057A51}"/>
              </a:ext>
            </a:extLst>
          </p:cNvPr>
          <p:cNvSpPr txBox="1"/>
          <p:nvPr/>
        </p:nvSpPr>
        <p:spPr>
          <a:xfrm>
            <a:off x="731623" y="4933864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</a:p>
          <a:p>
            <a:pPr algn="ctr"/>
            <a:r>
              <a:rPr lang="en-US" i="1" dirty="0"/>
              <a:t>channel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8B398A-5071-0875-2FC3-62DA0102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57" y="1303464"/>
            <a:ext cx="8830670" cy="2714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82D3A-7C76-0CE9-E564-00E7C4742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57" y="3880718"/>
            <a:ext cx="8830670" cy="271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8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Testing on other medical image</a:t>
            </a:r>
          </a:p>
          <a:p>
            <a:pPr marL="0" indent="0">
              <a:buNone/>
            </a:pPr>
            <a:r>
              <a:rPr lang="en-PH" sz="1400" dirty="0"/>
              <a:t>Whereas here, we see that the detected cells are clean in green channel (no cells detected outside visible boundary)</a:t>
            </a: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r>
              <a:rPr lang="en-PH" sz="1600" b="1" dirty="0"/>
              <a:t> </a:t>
            </a:r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B8C8E3-05A5-2ACC-6205-71E62951C6C5}"/>
              </a:ext>
            </a:extLst>
          </p:cNvPr>
          <p:cNvSpPr txBox="1"/>
          <p:nvPr/>
        </p:nvSpPr>
        <p:spPr>
          <a:xfrm>
            <a:off x="731623" y="269032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</a:t>
            </a:r>
          </a:p>
          <a:p>
            <a:pPr algn="ctr"/>
            <a:r>
              <a:rPr lang="en-US" i="1" dirty="0"/>
              <a:t>channel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0AA3CB-A876-4C15-6AE6-62C6FF057A51}"/>
              </a:ext>
            </a:extLst>
          </p:cNvPr>
          <p:cNvSpPr txBox="1"/>
          <p:nvPr/>
        </p:nvSpPr>
        <p:spPr>
          <a:xfrm>
            <a:off x="731623" y="4959394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</a:p>
          <a:p>
            <a:pPr algn="ctr"/>
            <a:r>
              <a:rPr lang="en-US" i="1" dirty="0"/>
              <a:t>channel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53B97-0CE0-0CC5-0442-4BEDBFA17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156" y="1384501"/>
            <a:ext cx="8830669" cy="2714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46DE05-C18F-7CB2-C4BE-C9C04A047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155" y="3963069"/>
            <a:ext cx="8830667" cy="271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9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Effectivity on other non-medical image/s</a:t>
            </a:r>
          </a:p>
          <a:p>
            <a:pPr marL="0" indent="0">
              <a:buNone/>
            </a:pPr>
            <a:r>
              <a:rPr lang="en-PH" sz="1600" dirty="0"/>
              <a:t>Maybe this can work on noisy outer space images. I tested it on NGC 6543 (Eye Nebula) [4]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D09AB-C756-B382-A2DB-7FA35653347D}"/>
              </a:ext>
            </a:extLst>
          </p:cNvPr>
          <p:cNvSpPr txBox="1"/>
          <p:nvPr/>
        </p:nvSpPr>
        <p:spPr>
          <a:xfrm>
            <a:off x="52762" y="6464876"/>
            <a:ext cx="9152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[4] https://</a:t>
            </a:r>
            <a:r>
              <a:rPr lang="en-US" sz="1000" dirty="0" err="1"/>
              <a:t>www.cloudynights.com</a:t>
            </a:r>
            <a:r>
              <a:rPr lang="en-US" sz="1000" dirty="0"/>
              <a:t>/topic/666277-removing-noise-from-an-image/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F4E1-37C3-5D96-DBC5-506DC830DBDC}"/>
              </a:ext>
            </a:extLst>
          </p:cNvPr>
          <p:cNvSpPr txBox="1"/>
          <p:nvPr/>
        </p:nvSpPr>
        <p:spPr>
          <a:xfrm>
            <a:off x="-41109" y="2542809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Gray</a:t>
            </a:r>
          </a:p>
          <a:p>
            <a:pPr algn="ctr"/>
            <a:r>
              <a:rPr lang="en-US" i="1" dirty="0"/>
              <a:t>channel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9B91B7-2132-4875-CB5F-7E044B2FD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15" y="1377874"/>
            <a:ext cx="11212185" cy="208922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17F73-F9DC-2232-C73F-B38F1DE0B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92" y="3929549"/>
            <a:ext cx="11242508" cy="2094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A2A6862-37C2-4DA7-71CD-83162D651B91}"/>
              </a:ext>
            </a:extLst>
          </p:cNvPr>
          <p:cNvSpPr txBox="1"/>
          <p:nvPr/>
        </p:nvSpPr>
        <p:spPr>
          <a:xfrm>
            <a:off x="-41109" y="481188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</a:p>
          <a:p>
            <a:pPr algn="ctr"/>
            <a:r>
              <a:rPr lang="en-US" i="1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313689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Effectivity on other non-medical image/s</a:t>
            </a:r>
          </a:p>
          <a:p>
            <a:pPr marL="0" indent="0">
              <a:buNone/>
            </a:pPr>
            <a:r>
              <a:rPr lang="en-PH" sz="1600" dirty="0"/>
              <a:t>Maybe this can work on noisy outer space images. I tested it on NGC 6543 (Eye Nebula) [4]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D09AB-C756-B382-A2DB-7FA35653347D}"/>
              </a:ext>
            </a:extLst>
          </p:cNvPr>
          <p:cNvSpPr txBox="1"/>
          <p:nvPr/>
        </p:nvSpPr>
        <p:spPr>
          <a:xfrm>
            <a:off x="52762" y="6464876"/>
            <a:ext cx="91525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[4] https://</a:t>
            </a:r>
            <a:r>
              <a:rPr lang="en-US" sz="1000" dirty="0" err="1"/>
              <a:t>www.cloudynights.com</a:t>
            </a:r>
            <a:r>
              <a:rPr lang="en-US" sz="1000" dirty="0"/>
              <a:t>/topic/666277-removing-noise-from-an-image/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F4E1-37C3-5D96-DBC5-506DC830DBDC}"/>
              </a:ext>
            </a:extLst>
          </p:cNvPr>
          <p:cNvSpPr txBox="1"/>
          <p:nvPr/>
        </p:nvSpPr>
        <p:spPr>
          <a:xfrm>
            <a:off x="-41109" y="2542809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</a:t>
            </a:r>
          </a:p>
          <a:p>
            <a:pPr algn="ctr"/>
            <a:r>
              <a:rPr lang="en-US" i="1" dirty="0"/>
              <a:t>channel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A6862-37C2-4DA7-71CD-83162D651B91}"/>
              </a:ext>
            </a:extLst>
          </p:cNvPr>
          <p:cNvSpPr txBox="1"/>
          <p:nvPr/>
        </p:nvSpPr>
        <p:spPr>
          <a:xfrm>
            <a:off x="-41109" y="481188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</a:p>
          <a:p>
            <a:pPr algn="ctr"/>
            <a:r>
              <a:rPr lang="en-US" i="1" dirty="0"/>
              <a:t>channel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C81F22-3858-2E2A-2BEE-169A89DB5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90" y="1399713"/>
            <a:ext cx="11242505" cy="20948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7CF230-1B68-8924-7734-64A2D0A06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89" y="3934576"/>
            <a:ext cx="11242501" cy="209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35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Effectivity in other non-medical image/s</a:t>
            </a:r>
          </a:p>
          <a:p>
            <a:pPr marL="0" indent="0">
              <a:buNone/>
            </a:pPr>
            <a:r>
              <a:rPr lang="en-PH" sz="1600" dirty="0"/>
              <a:t>There are still some artifacts like the tails of the gaussian is prominent but nonetheless, it can somehow denoise it! By looking at it, gray and B channel have good reconstruction. 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F4E1-37C3-5D96-DBC5-506DC830DBDC}"/>
              </a:ext>
            </a:extLst>
          </p:cNvPr>
          <p:cNvSpPr txBox="1"/>
          <p:nvPr/>
        </p:nvSpPr>
        <p:spPr>
          <a:xfrm>
            <a:off x="7278352" y="625729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A2A6862-37C2-4DA7-71CD-83162D651B91}"/>
              </a:ext>
            </a:extLst>
          </p:cNvPr>
          <p:cNvSpPr txBox="1"/>
          <p:nvPr/>
        </p:nvSpPr>
        <p:spPr>
          <a:xfrm>
            <a:off x="10195239" y="62551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7CF230-1B68-8924-7734-64A2D0A06F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11" t="9392"/>
          <a:stretch/>
        </p:blipFill>
        <p:spPr>
          <a:xfrm>
            <a:off x="8744765" y="3759900"/>
            <a:ext cx="3447235" cy="2446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C81F22-3858-2E2A-2BEE-169A89DB55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211" t="9392"/>
          <a:stretch/>
        </p:blipFill>
        <p:spPr>
          <a:xfrm>
            <a:off x="5857911" y="3759899"/>
            <a:ext cx="3447235" cy="24465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50F4D-1AB1-EDDF-973A-D90B279E354F}"/>
              </a:ext>
            </a:extLst>
          </p:cNvPr>
          <p:cNvSpPr txBox="1"/>
          <p:nvPr/>
        </p:nvSpPr>
        <p:spPr>
          <a:xfrm>
            <a:off x="4418349" y="62551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54705-2B95-EECC-BDD7-CEE9D306B7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5523" t="9392"/>
          <a:stretch/>
        </p:blipFill>
        <p:spPr>
          <a:xfrm>
            <a:off x="2886854" y="3759899"/>
            <a:ext cx="3546838" cy="2446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48245E-7923-E73A-DA58-562BBA164D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253" t="9551"/>
          <a:stretch/>
        </p:blipFill>
        <p:spPr>
          <a:xfrm>
            <a:off x="106595" y="3761818"/>
            <a:ext cx="3447235" cy="24465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A27A4E-495B-9695-7F72-13DA48DE368A}"/>
              </a:ext>
            </a:extLst>
          </p:cNvPr>
          <p:cNvSpPr txBox="1"/>
          <p:nvPr/>
        </p:nvSpPr>
        <p:spPr>
          <a:xfrm>
            <a:off x="1596820" y="625519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gray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6E18A95-DC2A-4CAA-2A1C-366737AEA2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76117" b="8142"/>
          <a:stretch/>
        </p:blipFill>
        <p:spPr>
          <a:xfrm>
            <a:off x="4591406" y="1601353"/>
            <a:ext cx="3009187" cy="215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03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000" b="1" dirty="0"/>
              <a:t>Conclusion</a:t>
            </a:r>
          </a:p>
          <a:p>
            <a:pPr marL="0" indent="0">
              <a:buNone/>
            </a:pPr>
            <a:endParaRPr lang="en-PH" sz="2000" b="1" dirty="0"/>
          </a:p>
          <a:p>
            <a:r>
              <a:rPr lang="en-PH" sz="1800" dirty="0"/>
              <a:t>We are able to super-resolve raw images from PALM, even noisy outer space image! This technique can also be used for denoising several types of images with blobs.</a:t>
            </a:r>
          </a:p>
          <a:p>
            <a:endParaRPr lang="en-PH" sz="1800" dirty="0"/>
          </a:p>
          <a:p>
            <a:r>
              <a:rPr lang="en-PH" sz="1800" dirty="0"/>
              <a:t>The reconstruction is better on channel that is dominant on the original raw image (or the color of their illumination):</a:t>
            </a:r>
          </a:p>
          <a:p>
            <a:pPr lvl="1"/>
            <a:r>
              <a:rPr lang="en-PH" sz="1800" dirty="0"/>
              <a:t>red channel is best in our first image because the cells are illuminated in perhaps a red light</a:t>
            </a:r>
          </a:p>
          <a:p>
            <a:pPr lvl="1"/>
            <a:r>
              <a:rPr lang="en-PH" sz="1800" dirty="0"/>
              <a:t>green channel is best in </a:t>
            </a:r>
            <a:r>
              <a:rPr lang="en-PH" sz="1800" u="none" strike="noStrike" dirty="0">
                <a:solidFill>
                  <a:srgbClr val="0B1F40"/>
                </a:solidFill>
                <a:effectLst/>
              </a:rPr>
              <a:t>RNAPII image because it was illuminated in green</a:t>
            </a:r>
          </a:p>
          <a:p>
            <a:pPr lvl="1"/>
            <a:r>
              <a:rPr lang="en-PH" sz="1800" dirty="0"/>
              <a:t>blue channel is best in </a:t>
            </a:r>
            <a:r>
              <a:rPr lang="en-PH" sz="1800" u="none" strike="noStrike" dirty="0">
                <a:solidFill>
                  <a:srgbClr val="0B1F40"/>
                </a:solidFill>
                <a:effectLst/>
              </a:rPr>
              <a:t>Nebula image because of its bluish appearance</a:t>
            </a:r>
            <a:endParaRPr lang="en-PH" sz="1800" dirty="0"/>
          </a:p>
          <a:p>
            <a:pPr lvl="1"/>
            <a:endParaRPr lang="en-PH" sz="1800" dirty="0"/>
          </a:p>
          <a:p>
            <a:r>
              <a:rPr lang="en-PH" sz="1800" dirty="0"/>
              <a:t>Higher number of cells/blobs detected does not necessarily mean good detection. </a:t>
            </a:r>
          </a:p>
          <a:p>
            <a:pPr lvl="1"/>
            <a:r>
              <a:rPr lang="en-PH" sz="1800" dirty="0"/>
              <a:t>We saw this in </a:t>
            </a:r>
            <a:r>
              <a:rPr lang="en-PH" sz="1800" u="none" strike="noStrike" dirty="0">
                <a:solidFill>
                  <a:srgbClr val="0B1F40"/>
                </a:solidFill>
                <a:effectLst/>
              </a:rPr>
              <a:t>RNAPII where other color channels, aside from green, detected many cells even outside the visible boundary</a:t>
            </a:r>
          </a:p>
          <a:p>
            <a:endParaRPr lang="en-PH" sz="2200" dirty="0">
              <a:solidFill>
                <a:srgbClr val="0B1F40"/>
              </a:solidFill>
            </a:endParaRPr>
          </a:p>
          <a:p>
            <a:r>
              <a:rPr lang="en-PH" sz="1800" dirty="0">
                <a:solidFill>
                  <a:srgbClr val="0B1F40"/>
                </a:solidFill>
              </a:rPr>
              <a:t>So far, our only judgement is visual. </a:t>
            </a: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525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otion-blurred view of the city lights">
            <a:extLst>
              <a:ext uri="{FF2B5EF4-FFF2-40B4-BE49-F238E27FC236}">
                <a16:creationId xmlns:a16="http://schemas.microsoft.com/office/drawing/2014/main" id="{07B506C6-F840-A1B2-509B-F39461306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rcRect l="32218" r="20263" b="1"/>
          <a:stretch/>
        </p:blipFill>
        <p:spPr>
          <a:xfrm>
            <a:off x="-169" y="10"/>
            <a:ext cx="5033030" cy="685800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213E7B-391C-FBB2-FC66-5A57E19D4111}"/>
              </a:ext>
            </a:extLst>
          </p:cNvPr>
          <p:cNvSpPr/>
          <p:nvPr/>
        </p:nvSpPr>
        <p:spPr>
          <a:xfrm>
            <a:off x="132353" y="0"/>
            <a:ext cx="11953630" cy="6857989"/>
          </a:xfrm>
          <a:prstGeom prst="rect">
            <a:avLst/>
          </a:prstGeom>
          <a:solidFill>
            <a:srgbClr val="E3E7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7800"/>
            <a:r>
              <a:rPr lang="en-US" sz="2800" b="1" dirty="0">
                <a:solidFill>
                  <a:schemeClr val="tx1"/>
                </a:solidFill>
                <a:latin typeface="Bahnschrift SemiBold" panose="020B0502040204020203" pitchFamily="34" charset="0"/>
              </a:rPr>
              <a:t>Reflection</a:t>
            </a:r>
            <a:endParaRPr lang="en-US" b="1" dirty="0"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DBA3560-27AD-C4EC-6843-A41A8F5C7BF5}"/>
              </a:ext>
            </a:extLst>
          </p:cNvPr>
          <p:cNvSpPr txBox="1"/>
          <p:nvPr/>
        </p:nvSpPr>
        <p:spPr>
          <a:xfrm>
            <a:off x="132353" y="494474"/>
            <a:ext cx="119272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/>
            <a:r>
              <a:rPr lang="en-US" sz="1600" dirty="0">
                <a:solidFill>
                  <a:schemeClr val="tx1"/>
                </a:solidFill>
                <a:latin typeface="Bahnschrift Light" panose="020B0502040204020203" pitchFamily="34" charset="0"/>
              </a:rPr>
              <a:t>I enjoyed doing this activity.</a:t>
            </a:r>
          </a:p>
          <a:p>
            <a:pPr marL="177800"/>
            <a:endParaRPr lang="en-US" sz="1600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09167213-A37F-1159-6D80-3F243ADAA3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6490467"/>
              </p:ext>
            </p:extLst>
          </p:nvPr>
        </p:nvGraphicFramePr>
        <p:xfrm>
          <a:off x="413026" y="2341948"/>
          <a:ext cx="11365947" cy="4088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5930">
                  <a:extLst>
                    <a:ext uri="{9D8B030D-6E8A-4147-A177-3AD203B41FA5}">
                      <a16:colId xmlns:a16="http://schemas.microsoft.com/office/drawing/2014/main" val="3376581861"/>
                    </a:ext>
                  </a:extLst>
                </a:gridCol>
                <a:gridCol w="8454887">
                  <a:extLst>
                    <a:ext uri="{9D8B030D-6E8A-4147-A177-3AD203B41FA5}">
                      <a16:colId xmlns:a16="http://schemas.microsoft.com/office/drawing/2014/main" val="3909633527"/>
                    </a:ext>
                  </a:extLst>
                </a:gridCol>
                <a:gridCol w="795130">
                  <a:extLst>
                    <a:ext uri="{9D8B030D-6E8A-4147-A177-3AD203B41FA5}">
                      <a16:colId xmlns:a16="http://schemas.microsoft.com/office/drawing/2014/main" val="2444969827"/>
                    </a:ext>
                  </a:extLst>
                </a:gridCol>
              </a:tblGrid>
              <a:tr h="308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CRITERIA 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QUALIFICATIONS </a:t>
                      </a:r>
                      <a:endParaRPr lang="en-PH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SCORE </a:t>
                      </a:r>
                      <a:endParaRPr lang="en-PH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587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Technical correctness </a:t>
                      </a:r>
                      <a:endParaRPr lang="en-PH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 all objectives.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Theory is discussed sufficiently.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Procedures and Results are complete.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Procedures and Results are verifiably correct.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Understood the lesson. </a:t>
                      </a:r>
                      <a:endParaRPr lang="en-PH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3735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Quality of presentation </a:t>
                      </a:r>
                      <a:endParaRPr lang="en-PH" sz="1400" dirty="0">
                        <a:effectLst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text and images are of good quality.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Code has sufficient comments and guides.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 plots are properly labeled and are visually understandable.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report is clear. </a:t>
                      </a:r>
                      <a:endParaRPr lang="en-PH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693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Self-Reflection </a:t>
                      </a:r>
                      <a:endParaRPr lang="en-PH" sz="1400" dirty="0">
                        <a:effectLst/>
                      </a:endParaRP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Explained the validity of results.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Discussed what went right or wrong in the activity.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Justified the self-score. </a:t>
                      </a:r>
                      <a:endParaRPr lang="en-PH" sz="14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Acknowledged sources (e.g. persons consulted, references, etc.) </a:t>
                      </a:r>
                      <a:endParaRPr lang="en-PH" sz="1400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17022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Initiative </a:t>
                      </a:r>
                      <a:endParaRPr lang="en-PH" sz="1400" dirty="0"/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Experimented beyond what was required. </a:t>
                      </a:r>
                      <a:r>
                        <a:rPr lang="en-PH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 – applied on other non-medical image</a:t>
                      </a:r>
                      <a:endParaRPr lang="en-PH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Made significant improvements to existing code. </a:t>
                      </a:r>
                      <a:r>
                        <a:rPr lang="en-PH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 – automated gaussian fitting for </a:t>
                      </a:r>
                      <a:r>
                        <a:rPr lang="en-PH" sz="1400" b="1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PH" sz="14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detected cells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PH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Analyzed limitations or potential of technique, etc. </a:t>
                      </a:r>
                      <a:r>
                        <a:rPr lang="en-PH" sz="1400" b="1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en-PH" sz="14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559236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7E6A8E30-96AA-22CB-9B30-E4567BE9056E}"/>
              </a:ext>
            </a:extLst>
          </p:cNvPr>
          <p:cNvSpPr txBox="1"/>
          <p:nvPr/>
        </p:nvSpPr>
        <p:spPr>
          <a:xfrm>
            <a:off x="11175999" y="6429955"/>
            <a:ext cx="602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74668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C2D7-BDC2-A099-20C2-58E689BA0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3635" y="1558859"/>
            <a:ext cx="6320528" cy="4152762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chemeClr val="tx1"/>
                </a:solidFill>
              </a:rPr>
              <a:t>All the codes and files in this activity are available on my </a:t>
            </a:r>
            <a:r>
              <a:rPr lang="en-US" sz="3200" dirty="0" err="1">
                <a:solidFill>
                  <a:schemeClr val="tx1"/>
                </a:solidFill>
              </a:rPr>
              <a:t>Github</a:t>
            </a:r>
            <a:r>
              <a:rPr lang="en-US" sz="3200" dirty="0">
                <a:solidFill>
                  <a:schemeClr val="tx1"/>
                </a:solidFill>
              </a:rPr>
              <a:t>:</a:t>
            </a: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  <a:hlinkClick r:id="rId2"/>
              </a:rPr>
              <a:t>https://github.com/mgnarag/physics305_computational_imaging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028" name="Picture 4" descr="Github Logo transparent PNG - StickPNG">
            <a:extLst>
              <a:ext uri="{FF2B5EF4-FFF2-40B4-BE49-F238E27FC236}">
                <a16:creationId xmlns:a16="http://schemas.microsoft.com/office/drawing/2014/main" id="{97EF2D93-6E71-B212-DBC7-001AF4F24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03" y="4158627"/>
            <a:ext cx="1589392" cy="155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D8BB748-E893-13C4-B377-C011E6EE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defPPr>
              <a:defRPr lang="en-US"/>
            </a:defPPr>
            <a:lvl1pPr marL="0" algn="r" defTabSz="914400" rtl="0" eaLnBrk="1" latinLnBrk="0" hangingPunct="1">
              <a:defRPr sz="1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AEF9944-A4F6-4C59-AEBD-678D6480B8EA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DE370AD-5BBF-4065-A428-FB386DBE0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3" b="8320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0478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602137-06D1-CFCB-1C33-738C1CAA2876}"/>
              </a:ext>
            </a:extLst>
          </p:cNvPr>
          <p:cNvSpPr/>
          <p:nvPr/>
        </p:nvSpPr>
        <p:spPr>
          <a:xfrm>
            <a:off x="3760841" y="831273"/>
            <a:ext cx="8128819" cy="3061854"/>
          </a:xfrm>
          <a:custGeom>
            <a:avLst/>
            <a:gdLst>
              <a:gd name="connsiteX0" fmla="*/ 0 w 8128819"/>
              <a:gd name="connsiteY0" fmla="*/ 0 h 3061854"/>
              <a:gd name="connsiteX1" fmla="*/ 8128819 w 8128819"/>
              <a:gd name="connsiteY1" fmla="*/ 0 h 3061854"/>
              <a:gd name="connsiteX2" fmla="*/ 8128819 w 8128819"/>
              <a:gd name="connsiteY2" fmla="*/ 3061854 h 3061854"/>
              <a:gd name="connsiteX3" fmla="*/ 0 w 8128819"/>
              <a:gd name="connsiteY3" fmla="*/ 3061854 h 3061854"/>
              <a:gd name="connsiteX4" fmla="*/ 0 w 8128819"/>
              <a:gd name="connsiteY4" fmla="*/ 0 h 3061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819" h="3061854" fill="none" extrusionOk="0">
                <a:moveTo>
                  <a:pt x="0" y="0"/>
                </a:moveTo>
                <a:cubicBezTo>
                  <a:pt x="1414215" y="-44755"/>
                  <a:pt x="4419526" y="-103335"/>
                  <a:pt x="8128819" y="0"/>
                </a:cubicBezTo>
                <a:cubicBezTo>
                  <a:pt x="8089122" y="416555"/>
                  <a:pt x="8271919" y="1921148"/>
                  <a:pt x="8128819" y="3061854"/>
                </a:cubicBezTo>
                <a:cubicBezTo>
                  <a:pt x="4972286" y="2974861"/>
                  <a:pt x="3147608" y="3039312"/>
                  <a:pt x="0" y="3061854"/>
                </a:cubicBezTo>
                <a:cubicBezTo>
                  <a:pt x="166927" y="1923021"/>
                  <a:pt x="12131" y="1163611"/>
                  <a:pt x="0" y="0"/>
                </a:cubicBezTo>
                <a:close/>
              </a:path>
              <a:path w="8128819" h="3061854" stroke="0" extrusionOk="0">
                <a:moveTo>
                  <a:pt x="0" y="0"/>
                </a:moveTo>
                <a:cubicBezTo>
                  <a:pt x="1627367" y="-160477"/>
                  <a:pt x="5265823" y="-51439"/>
                  <a:pt x="8128819" y="0"/>
                </a:cubicBezTo>
                <a:cubicBezTo>
                  <a:pt x="8001790" y="1107650"/>
                  <a:pt x="8285284" y="1699518"/>
                  <a:pt x="8128819" y="3061854"/>
                </a:cubicBezTo>
                <a:cubicBezTo>
                  <a:pt x="4623024" y="3220738"/>
                  <a:pt x="2967082" y="3071306"/>
                  <a:pt x="0" y="3061854"/>
                </a:cubicBezTo>
                <a:cubicBezTo>
                  <a:pt x="-94769" y="2195611"/>
                  <a:pt x="131403" y="1132791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17254305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Background 	  	|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Results and Discussion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5585E0C-8CC4-9945-3269-01999D84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1" y="918375"/>
            <a:ext cx="8318088" cy="808268"/>
          </a:xfrm>
        </p:spPr>
        <p:txBody>
          <a:bodyPr>
            <a:normAutofit/>
          </a:bodyPr>
          <a:lstStyle/>
          <a:p>
            <a:r>
              <a:rPr lang="en-US" sz="2300" dirty="0"/>
              <a:t>Photoactivated Localization Microscopy (PALM)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474" y="1860884"/>
            <a:ext cx="7939551" cy="1736327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PH" sz="1800" dirty="0"/>
              <a:t>S</a:t>
            </a:r>
            <a:r>
              <a:rPr lang="en-PH" sz="1800" u="none" strike="noStrike" dirty="0">
                <a:effectLst/>
              </a:rPr>
              <a:t>uper-resolution microscopy technique!</a:t>
            </a:r>
          </a:p>
          <a:p>
            <a:pPr algn="just"/>
            <a:r>
              <a:rPr lang="en-PH" sz="1800" dirty="0"/>
              <a:t>Works by </a:t>
            </a:r>
            <a:r>
              <a:rPr lang="en-PH" sz="1800" u="none" strike="noStrike" dirty="0">
                <a:effectLst/>
              </a:rPr>
              <a:t>activating and imaging sparse subsets of fluorophores at a time, and then repeating the process multiple times to build up a high-resolution image as shown in Fig 1 (details in the caption)</a:t>
            </a:r>
          </a:p>
          <a:p>
            <a:pPr algn="just"/>
            <a:r>
              <a:rPr lang="en-PH" sz="1800" u="none" strike="noStrike" dirty="0">
                <a:solidFill>
                  <a:srgbClr val="202122"/>
                </a:solidFill>
                <a:effectLst/>
              </a:rPr>
              <a:t>featured as Methods of the Year for 2008 by the Nature Methods journal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5BFC1B-E6EB-F78A-AB04-1F0387564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5" y="555963"/>
            <a:ext cx="3277306" cy="57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F431C9E-722A-C807-8F58-2E15E732EFC0}"/>
              </a:ext>
            </a:extLst>
          </p:cNvPr>
          <p:cNvSpPr txBox="1"/>
          <p:nvPr/>
        </p:nvSpPr>
        <p:spPr>
          <a:xfrm>
            <a:off x="3571572" y="4402814"/>
            <a:ext cx="83180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F0502020204030204" pitchFamily="34" charset="0"/>
              </a:rPr>
              <a:t>Fig. 1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. The principle behind PALM. A sparse subset of PA-FP molecules that are attached to proteins of interest and then fixed within a cell are activated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A 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and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B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) with a brief laser pulse at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λ</a:t>
            </a:r>
            <a:r>
              <a:rPr lang="en-PH" sz="1200" b="0" i="0" u="none" strike="noStrike" baseline="-25000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act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= 405 mm and then imaged at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λ</a:t>
            </a:r>
            <a:r>
              <a:rPr lang="en-PH" sz="1200" b="0" i="0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exc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= 561 mm until most are bleached (C). This process is repeated many times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C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) until the population of inactivated, unbleached molecules is depleted. Summing the molecular images across all frames results in a diffraction-limited image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E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and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F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). However, if the location of each molecule is first determined by fitting the expected molecular image given by the PSF of the microscope [(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G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), center] to the actual molecular image [(G), left], the molecule can be plotted [(G), right] as a Gaussian that has a standard deviation equal to the uncertainty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σ</a:t>
            </a:r>
            <a:r>
              <a:rPr lang="en-PH" sz="1200" b="0" i="1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x</a:t>
            </a:r>
            <a:r>
              <a:rPr lang="en-PH" sz="1200" b="0" i="0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PH" sz="1200" b="0" i="1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y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in the fitted position. Repeating with all molecules across all frames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A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′ through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D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′) and summing the results yields a </a:t>
            </a:r>
            <a:r>
              <a:rPr lang="en-PH" sz="1200" b="0" i="0" u="none" strike="noStrike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superresolution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 image (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E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′ and </a:t>
            </a:r>
            <a:r>
              <a:rPr lang="en-PH" sz="1200" b="1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F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′) in which resolution is dictated by the uncertainties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σ</a:t>
            </a:r>
            <a:r>
              <a:rPr lang="en-PH" sz="1200" b="0" i="1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x</a:t>
            </a:r>
            <a:r>
              <a:rPr lang="en-PH" sz="1200" b="0" i="0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en-PH" sz="1200" b="0" i="1" u="none" strike="noStrike" baseline="-25000" dirty="0" err="1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y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 as well as by the density of localized molecules. Scale: 1 × 1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μ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m in (F) and (F′), 4 × 4 </a:t>
            </a:r>
            <a:r>
              <a:rPr lang="el-GR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μ</a:t>
            </a:r>
            <a:r>
              <a:rPr lang="en-PH" sz="1200" b="0" i="0" u="none" strike="noStrike" dirty="0">
                <a:solidFill>
                  <a:srgbClr val="262626"/>
                </a:solidFill>
                <a:effectLst/>
                <a:latin typeface="roboto" panose="02000000000000000000" pitchFamily="2" charset="0"/>
              </a:rPr>
              <a:t>m elsewhere. [1]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7866B7-11C4-53AF-ED7C-B56D3820756C}"/>
              </a:ext>
            </a:extLst>
          </p:cNvPr>
          <p:cNvSpPr txBox="1"/>
          <p:nvPr/>
        </p:nvSpPr>
        <p:spPr>
          <a:xfrm>
            <a:off x="141340" y="6407144"/>
            <a:ext cx="12050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[1] Betzig, E., Patterson, G. H., </a:t>
            </a:r>
            <a:r>
              <a:rPr lang="en-PH" sz="900" dirty="0" err="1">
                <a:latin typeface="Arial" panose="020B0604020202020204" pitchFamily="34" charset="0"/>
                <a:cs typeface="Arial" panose="020B0604020202020204" pitchFamily="34" charset="0"/>
              </a:rPr>
              <a:t>Sougrat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, R., </a:t>
            </a:r>
            <a:r>
              <a:rPr lang="en-PH" sz="900" dirty="0" err="1">
                <a:latin typeface="Arial" panose="020B0604020202020204" pitchFamily="34" charset="0"/>
                <a:cs typeface="Arial" panose="020B0604020202020204" pitchFamily="34" charset="0"/>
              </a:rPr>
              <a:t>Lindwasser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, O. W., </a:t>
            </a:r>
            <a:r>
              <a:rPr lang="en-PH" sz="900" dirty="0" err="1">
                <a:latin typeface="Arial" panose="020B0604020202020204" pitchFamily="34" charset="0"/>
                <a:cs typeface="Arial" panose="020B0604020202020204" pitchFamily="34" charset="0"/>
              </a:rPr>
              <a:t>Olenych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, S., </a:t>
            </a:r>
            <a:r>
              <a:rPr lang="en-PH" sz="900" dirty="0" err="1">
                <a:latin typeface="Arial" panose="020B0604020202020204" pitchFamily="34" charset="0"/>
                <a:cs typeface="Arial" panose="020B0604020202020204" pitchFamily="34" charset="0"/>
              </a:rPr>
              <a:t>Bonifacino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, J. S., ... &amp; Hess, H. F. (2006). Imaging intracellular fluorescent proteins at nanometer resolution. science, 313(5793), 1642-1645.</a:t>
            </a:r>
          </a:p>
        </p:txBody>
      </p:sp>
    </p:spTree>
    <p:extLst>
      <p:ext uri="{BB962C8B-B14F-4D97-AF65-F5344CB8AC3E}">
        <p14:creationId xmlns:p14="http://schemas.microsoft.com/office/powerpoint/2010/main" val="274263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602137-06D1-CFCB-1C33-738C1CAA2876}"/>
              </a:ext>
            </a:extLst>
          </p:cNvPr>
          <p:cNvSpPr/>
          <p:nvPr/>
        </p:nvSpPr>
        <p:spPr>
          <a:xfrm>
            <a:off x="3760841" y="831273"/>
            <a:ext cx="8128819" cy="5108352"/>
          </a:xfrm>
          <a:custGeom>
            <a:avLst/>
            <a:gdLst>
              <a:gd name="connsiteX0" fmla="*/ 0 w 8128819"/>
              <a:gd name="connsiteY0" fmla="*/ 0 h 5108352"/>
              <a:gd name="connsiteX1" fmla="*/ 8128819 w 8128819"/>
              <a:gd name="connsiteY1" fmla="*/ 0 h 5108352"/>
              <a:gd name="connsiteX2" fmla="*/ 8128819 w 8128819"/>
              <a:gd name="connsiteY2" fmla="*/ 5108352 h 5108352"/>
              <a:gd name="connsiteX3" fmla="*/ 0 w 8128819"/>
              <a:gd name="connsiteY3" fmla="*/ 5108352 h 5108352"/>
              <a:gd name="connsiteX4" fmla="*/ 0 w 8128819"/>
              <a:gd name="connsiteY4" fmla="*/ 0 h 5108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819" h="5108352" fill="none" extrusionOk="0">
                <a:moveTo>
                  <a:pt x="0" y="0"/>
                </a:moveTo>
                <a:cubicBezTo>
                  <a:pt x="1414215" y="-44755"/>
                  <a:pt x="4419526" y="-103335"/>
                  <a:pt x="8128819" y="0"/>
                </a:cubicBezTo>
                <a:cubicBezTo>
                  <a:pt x="8089122" y="1642212"/>
                  <a:pt x="8271919" y="3851781"/>
                  <a:pt x="8128819" y="5108352"/>
                </a:cubicBezTo>
                <a:cubicBezTo>
                  <a:pt x="4972286" y="5021359"/>
                  <a:pt x="3147608" y="5085810"/>
                  <a:pt x="0" y="5108352"/>
                </a:cubicBezTo>
                <a:cubicBezTo>
                  <a:pt x="166927" y="2990046"/>
                  <a:pt x="12131" y="804033"/>
                  <a:pt x="0" y="0"/>
                </a:cubicBezTo>
                <a:close/>
              </a:path>
              <a:path w="8128819" h="5108352" stroke="0" extrusionOk="0">
                <a:moveTo>
                  <a:pt x="0" y="0"/>
                </a:moveTo>
                <a:cubicBezTo>
                  <a:pt x="1627367" y="-160477"/>
                  <a:pt x="5265823" y="-51439"/>
                  <a:pt x="8128819" y="0"/>
                </a:cubicBezTo>
                <a:cubicBezTo>
                  <a:pt x="8001790" y="1070553"/>
                  <a:pt x="8285284" y="3764587"/>
                  <a:pt x="8128819" y="5108352"/>
                </a:cubicBezTo>
                <a:cubicBezTo>
                  <a:pt x="4623024" y="5267236"/>
                  <a:pt x="2967082" y="5117804"/>
                  <a:pt x="0" y="5108352"/>
                </a:cubicBezTo>
                <a:cubicBezTo>
                  <a:pt x="-94769" y="3492032"/>
                  <a:pt x="131403" y="792014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17254305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Background 	  	|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Results and Discussion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5585E0C-8CC4-9945-3269-01999D84C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841" y="918375"/>
            <a:ext cx="8318088" cy="808268"/>
          </a:xfrm>
        </p:spPr>
        <p:txBody>
          <a:bodyPr>
            <a:normAutofit/>
          </a:bodyPr>
          <a:lstStyle/>
          <a:p>
            <a:r>
              <a:rPr lang="en-US" sz="2300" dirty="0"/>
              <a:t>Photoactivated Localization Microscopy (PALM)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474" y="1692673"/>
            <a:ext cx="7939551" cy="42469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PH" sz="2000" dirty="0"/>
              <a:t>This technique has both optics and image processing side [2]:</a:t>
            </a:r>
          </a:p>
          <a:p>
            <a:pPr marL="0" indent="0">
              <a:buNone/>
            </a:pPr>
            <a:endParaRPr lang="en-PH" sz="2000" dirty="0"/>
          </a:p>
          <a:p>
            <a:pPr marL="0" indent="0">
              <a:buNone/>
            </a:pPr>
            <a:r>
              <a:rPr lang="en-PH" sz="2000" i="1" dirty="0"/>
              <a:t>Optics side:</a:t>
            </a:r>
          </a:p>
          <a:p>
            <a:pPr lvl="1"/>
            <a:r>
              <a:rPr lang="en-PH" sz="1600" dirty="0"/>
              <a:t>Photoactivatable fluorescent dyes</a:t>
            </a:r>
          </a:p>
          <a:p>
            <a:pPr lvl="1"/>
            <a:r>
              <a:rPr lang="en-PH" sz="1600" dirty="0"/>
              <a:t>Widefield fluorescent microscope – a Total Internal Reflection Microscope</a:t>
            </a:r>
          </a:p>
          <a:p>
            <a:pPr lvl="1"/>
            <a:r>
              <a:rPr lang="en-PH" sz="1600" dirty="0"/>
              <a:t>A means to switch on and off an activation and readout laser </a:t>
            </a:r>
          </a:p>
          <a:p>
            <a:pPr lvl="1"/>
            <a:r>
              <a:rPr lang="en-PH" sz="1600" dirty="0"/>
              <a:t>A highly sensitive CCD camera</a:t>
            </a:r>
          </a:p>
          <a:p>
            <a:pPr lvl="1"/>
            <a:endParaRPr lang="en-PH" sz="1600" dirty="0"/>
          </a:p>
          <a:p>
            <a:pPr marL="0" indent="0">
              <a:buNone/>
            </a:pPr>
            <a:r>
              <a:rPr lang="en-PH" sz="2000" i="1" dirty="0"/>
              <a:t>Image processing side:</a:t>
            </a:r>
          </a:p>
          <a:p>
            <a:pPr lvl="1"/>
            <a:r>
              <a:rPr lang="en-PH" sz="1600" dirty="0"/>
              <a:t>Stacking of images</a:t>
            </a:r>
          </a:p>
          <a:p>
            <a:pPr lvl="1"/>
            <a:r>
              <a:rPr lang="en-PH" sz="1600" dirty="0"/>
              <a:t>Gaussian fitting</a:t>
            </a:r>
          </a:p>
          <a:p>
            <a:pPr lvl="1"/>
            <a:endParaRPr lang="en-PH" sz="1600" dirty="0"/>
          </a:p>
          <a:p>
            <a:pPr marL="0" indent="0">
              <a:buNone/>
            </a:pPr>
            <a:r>
              <a:rPr lang="en-PH" sz="2000" dirty="0"/>
              <a:t>In this activity, we will do </a:t>
            </a:r>
            <a:r>
              <a:rPr lang="en-PH" sz="2000" b="1" dirty="0"/>
              <a:t>gaussian fitting </a:t>
            </a:r>
            <a:r>
              <a:rPr lang="en-PH" sz="2000" dirty="0"/>
              <a:t>on the stacked images to super-resolve it!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5BFC1B-E6EB-F78A-AB04-1F0387564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5" y="555963"/>
            <a:ext cx="3277306" cy="578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57866B7-11C4-53AF-ED7C-B56D3820756C}"/>
              </a:ext>
            </a:extLst>
          </p:cNvPr>
          <p:cNvSpPr txBox="1"/>
          <p:nvPr/>
        </p:nvSpPr>
        <p:spPr>
          <a:xfrm>
            <a:off x="155195" y="6407144"/>
            <a:ext cx="120506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Sorian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o, M. 2023. </a:t>
            </a:r>
            <a:r>
              <a:rPr lang="en-PH" sz="900" dirty="0">
                <a:latin typeface="Arial" panose="020B0604020202020204" pitchFamily="34" charset="0"/>
                <a:cs typeface="Arial" panose="020B0604020202020204" pitchFamily="34" charset="0"/>
              </a:rPr>
              <a:t>Photoactivated Localization Microscopy (PALM)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Physics 305 Computational Imaging Manual</a:t>
            </a:r>
            <a:endParaRPr 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F6F9B9B-EFAF-EF8B-C496-BEF3B6E57ED2}"/>
              </a:ext>
            </a:extLst>
          </p:cNvPr>
          <p:cNvSpPr/>
          <p:nvPr/>
        </p:nvSpPr>
        <p:spPr>
          <a:xfrm>
            <a:off x="4531833" y="4488872"/>
            <a:ext cx="1717964" cy="387928"/>
          </a:xfrm>
          <a:custGeom>
            <a:avLst/>
            <a:gdLst>
              <a:gd name="connsiteX0" fmla="*/ 0 w 1717964"/>
              <a:gd name="connsiteY0" fmla="*/ 193964 h 387928"/>
              <a:gd name="connsiteX1" fmla="*/ 858982 w 1717964"/>
              <a:gd name="connsiteY1" fmla="*/ 0 h 387928"/>
              <a:gd name="connsiteX2" fmla="*/ 1717964 w 1717964"/>
              <a:gd name="connsiteY2" fmla="*/ 193964 h 387928"/>
              <a:gd name="connsiteX3" fmla="*/ 858982 w 1717964"/>
              <a:gd name="connsiteY3" fmla="*/ 387928 h 387928"/>
              <a:gd name="connsiteX4" fmla="*/ 0 w 1717964"/>
              <a:gd name="connsiteY4" fmla="*/ 193964 h 387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7964" h="387928" extrusionOk="0">
                <a:moveTo>
                  <a:pt x="0" y="193964"/>
                </a:moveTo>
                <a:cubicBezTo>
                  <a:pt x="-25867" y="64436"/>
                  <a:pt x="456616" y="-15174"/>
                  <a:pt x="858982" y="0"/>
                </a:cubicBezTo>
                <a:cubicBezTo>
                  <a:pt x="1362251" y="-6665"/>
                  <a:pt x="1702053" y="103188"/>
                  <a:pt x="1717964" y="193964"/>
                </a:cubicBezTo>
                <a:cubicBezTo>
                  <a:pt x="1668406" y="345666"/>
                  <a:pt x="1375694" y="380977"/>
                  <a:pt x="858982" y="387928"/>
                </a:cubicBezTo>
                <a:cubicBezTo>
                  <a:pt x="385758" y="381405"/>
                  <a:pt x="-8978" y="300093"/>
                  <a:pt x="0" y="193964"/>
                </a:cubicBezTo>
                <a:close/>
              </a:path>
            </a:pathLst>
          </a:custGeom>
          <a:noFill/>
          <a:ln w="38100">
            <a:solidFill>
              <a:srgbClr val="D63624"/>
            </a:solidFill>
            <a:extLst>
              <a:ext uri="{C807C97D-BFC1-408E-A445-0C87EB9F89A2}">
                <ask:lineSketchStyleProps xmlns:ask="http://schemas.microsoft.com/office/drawing/2018/sketchyshapes" sd="173522530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91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602137-06D1-CFCB-1C33-738C1CAA2876}"/>
              </a:ext>
            </a:extLst>
          </p:cNvPr>
          <p:cNvSpPr/>
          <p:nvPr/>
        </p:nvSpPr>
        <p:spPr>
          <a:xfrm>
            <a:off x="203011" y="516492"/>
            <a:ext cx="11492685" cy="468901"/>
          </a:xfrm>
          <a:custGeom>
            <a:avLst/>
            <a:gdLst>
              <a:gd name="connsiteX0" fmla="*/ 0 w 11492685"/>
              <a:gd name="connsiteY0" fmla="*/ 0 h 468901"/>
              <a:gd name="connsiteX1" fmla="*/ 11492685 w 11492685"/>
              <a:gd name="connsiteY1" fmla="*/ 0 h 468901"/>
              <a:gd name="connsiteX2" fmla="*/ 11492685 w 11492685"/>
              <a:gd name="connsiteY2" fmla="*/ 468901 h 468901"/>
              <a:gd name="connsiteX3" fmla="*/ 0 w 11492685"/>
              <a:gd name="connsiteY3" fmla="*/ 468901 h 468901"/>
              <a:gd name="connsiteX4" fmla="*/ 0 w 11492685"/>
              <a:gd name="connsiteY4" fmla="*/ 0 h 468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92685" h="468901" fill="none" extrusionOk="0">
                <a:moveTo>
                  <a:pt x="0" y="0"/>
                </a:moveTo>
                <a:cubicBezTo>
                  <a:pt x="3275780" y="-44755"/>
                  <a:pt x="9282921" y="-103335"/>
                  <a:pt x="11492685" y="0"/>
                </a:cubicBezTo>
                <a:cubicBezTo>
                  <a:pt x="11474460" y="170537"/>
                  <a:pt x="11518487" y="391118"/>
                  <a:pt x="11492685" y="468901"/>
                </a:cubicBezTo>
                <a:cubicBezTo>
                  <a:pt x="8930996" y="381908"/>
                  <a:pt x="4677436" y="446359"/>
                  <a:pt x="0" y="468901"/>
                </a:cubicBezTo>
                <a:cubicBezTo>
                  <a:pt x="24659" y="267187"/>
                  <a:pt x="20068" y="201590"/>
                  <a:pt x="0" y="0"/>
                </a:cubicBezTo>
                <a:close/>
              </a:path>
              <a:path w="11492685" h="468901" stroke="0" extrusionOk="0">
                <a:moveTo>
                  <a:pt x="0" y="0"/>
                </a:moveTo>
                <a:cubicBezTo>
                  <a:pt x="3380348" y="-160477"/>
                  <a:pt x="8952313" y="-51439"/>
                  <a:pt x="11492685" y="0"/>
                </a:cubicBezTo>
                <a:cubicBezTo>
                  <a:pt x="11480236" y="94029"/>
                  <a:pt x="11500396" y="367674"/>
                  <a:pt x="11492685" y="468901"/>
                </a:cubicBezTo>
                <a:cubicBezTo>
                  <a:pt x="6360010" y="627785"/>
                  <a:pt x="4466881" y="478353"/>
                  <a:pt x="0" y="468901"/>
                </a:cubicBezTo>
                <a:cubicBezTo>
                  <a:pt x="-29265" y="396246"/>
                  <a:pt x="5288" y="94860"/>
                  <a:pt x="0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417254305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Background 	  	|   	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  	|   	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51" y="550372"/>
            <a:ext cx="11088443" cy="629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000" i="1" dirty="0"/>
              <a:t>Super-resolve it? Gaussian fitting? But why? How?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4</a:t>
            </a:fld>
            <a:endParaRPr lang="en-US" dirty="0"/>
          </a:p>
        </p:txBody>
      </p:sp>
      <p:pic>
        <p:nvPicPr>
          <p:cNvPr id="9" name="Picture 8" descr="A picture containing screenshot, text, diagram, design&#10;&#10;Description automatically generated">
            <a:extLst>
              <a:ext uri="{FF2B5EF4-FFF2-40B4-BE49-F238E27FC236}">
                <a16:creationId xmlns:a16="http://schemas.microsoft.com/office/drawing/2014/main" id="{4BF6FEE1-0156-AFB8-269F-A116B0C11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00"/>
          <a:stretch/>
        </p:blipFill>
        <p:spPr>
          <a:xfrm>
            <a:off x="1895908" y="1238768"/>
            <a:ext cx="7776727" cy="31753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4768BE-AA91-ECAF-D2AD-DBD6BF66BC06}"/>
              </a:ext>
            </a:extLst>
          </p:cNvPr>
          <p:cNvSpPr txBox="1"/>
          <p:nvPr/>
        </p:nvSpPr>
        <p:spPr>
          <a:xfrm>
            <a:off x="0" y="6379616"/>
            <a:ext cx="867987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[3] ZEISS Microscopy Online Campus | Practical Aspects of Photoactivated Localization Microscopy (PALM) (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fsu.edu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380FCA-4A39-1778-804C-A9FC16D31A74}"/>
              </a:ext>
            </a:extLst>
          </p:cNvPr>
          <p:cNvSpPr txBox="1"/>
          <p:nvPr/>
        </p:nvSpPr>
        <p:spPr>
          <a:xfrm>
            <a:off x="203011" y="4975904"/>
            <a:ext cx="321328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imaged molecule with </a:t>
            </a:r>
            <a:r>
              <a:rPr lang="en-PH" sz="1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</a:t>
            </a:r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detected photons will appear noisy and spread with a width approaching the diffraction limit…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8F0F0E-2620-3108-CE63-09C6E21D0BBD}"/>
              </a:ext>
            </a:extLst>
          </p:cNvPr>
          <p:cNvCxnSpPr>
            <a:cxnSpLocks/>
          </p:cNvCxnSpPr>
          <p:nvPr/>
        </p:nvCxnSpPr>
        <p:spPr>
          <a:xfrm flipH="1">
            <a:off x="2705100" y="4414097"/>
            <a:ext cx="596900" cy="4754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60AF4B4-1FB4-94E7-3067-74A82B6C181B}"/>
              </a:ext>
            </a:extLst>
          </p:cNvPr>
          <p:cNvSpPr txBox="1"/>
          <p:nvPr/>
        </p:nvSpPr>
        <p:spPr>
          <a:xfrm>
            <a:off x="3917950" y="5107299"/>
            <a:ext cx="3105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…so we try to apply two-dimensional Gaussian function on the center of the image…</a:t>
            </a:r>
            <a:endParaRPr lang="en-US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C4CD97-1826-FD08-68D2-1E4D303DF593}"/>
              </a:ext>
            </a:extLst>
          </p:cNvPr>
          <p:cNvCxnSpPr>
            <a:cxnSpLocks/>
          </p:cNvCxnSpPr>
          <p:nvPr/>
        </p:nvCxnSpPr>
        <p:spPr>
          <a:xfrm flipH="1">
            <a:off x="5575300" y="4511506"/>
            <a:ext cx="374053" cy="5282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475629F-3197-ECEC-ED12-B20687F7F2C4}"/>
              </a:ext>
            </a:extLst>
          </p:cNvPr>
          <p:cNvSpPr txBox="1"/>
          <p:nvPr/>
        </p:nvSpPr>
        <p:spPr>
          <a:xfrm>
            <a:off x="7080248" y="5559519"/>
            <a:ext cx="18964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…then this is what we will see as the processed data…</a:t>
            </a:r>
            <a:endParaRPr lang="en-US" sz="160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D103AE6-9BD9-8A29-239D-C0567FCDADDF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8028481" y="4472866"/>
            <a:ext cx="194172" cy="10866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D0243D5-F682-9911-A2C3-6760557A9B18}"/>
              </a:ext>
            </a:extLst>
          </p:cNvPr>
          <p:cNvSpPr txBox="1"/>
          <p:nvPr/>
        </p:nvSpPr>
        <p:spPr>
          <a:xfrm>
            <a:off x="9672634" y="5057507"/>
            <a:ext cx="25193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6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…where this is the Gaussian profile of a point-spread function.</a:t>
            </a:r>
            <a:endParaRPr lang="en-US" sz="16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37E623-B7DF-A1BC-681C-8425CBA0831A}"/>
              </a:ext>
            </a:extLst>
          </p:cNvPr>
          <p:cNvCxnSpPr>
            <a:cxnSpLocks/>
          </p:cNvCxnSpPr>
          <p:nvPr/>
        </p:nvCxnSpPr>
        <p:spPr>
          <a:xfrm>
            <a:off x="8890002" y="2919881"/>
            <a:ext cx="1690685" cy="20462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444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534688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1. Preprocessing</a:t>
            </a:r>
            <a:endParaRPr lang="en-PH" sz="1800" b="1" i="1" dirty="0"/>
          </a:p>
          <a:p>
            <a:pPr marL="0" indent="0">
              <a:buNone/>
            </a:pPr>
            <a:r>
              <a:rPr lang="en-PH" sz="1600" dirty="0"/>
              <a:t>The sample image has a letter “B” label. This will surely cause an error in the succeeding steps so let’s try to remove it by covering it with a black box.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PH" sz="1800" b="1" dirty="0"/>
              <a:t>2. Cell detection</a:t>
            </a:r>
            <a:endParaRPr lang="en-PH" sz="1800" b="1" i="1" dirty="0"/>
          </a:p>
          <a:p>
            <a:pPr marL="0" indent="0">
              <a:buNone/>
            </a:pPr>
            <a:r>
              <a:rPr lang="en-PH" sz="1600" dirty="0"/>
              <a:t>Before we apply 2D gaussian, we first need to know where to apply it. In that case, we need to estimate the location of the cells. </a:t>
            </a:r>
            <a:r>
              <a:rPr lang="en-PH" sz="1600" dirty="0" err="1"/>
              <a:t>Matlab</a:t>
            </a:r>
            <a:r>
              <a:rPr lang="en-PH" sz="1600" dirty="0"/>
              <a:t> has an </a:t>
            </a:r>
            <a:r>
              <a:rPr lang="en-PH" sz="1600" b="1" i="0" dirty="0" err="1">
                <a:solidFill>
                  <a:srgbClr val="BF9001"/>
                </a:solidFill>
                <a:effectLst/>
                <a:latin typeface="Menlo" panose="020B0609030804020204" pitchFamily="49" charset="0"/>
              </a:rPr>
              <a:t>imfindcircles</a:t>
            </a:r>
            <a:r>
              <a:rPr lang="en-PH" sz="1600" b="1" i="0" dirty="0">
                <a:solidFill>
                  <a:srgbClr val="BF9001"/>
                </a:solidFill>
                <a:effectLst/>
                <a:latin typeface="Menlo" panose="020B0609030804020204" pitchFamily="49" charset="0"/>
              </a:rPr>
              <a:t>(A, RADIUS_RANGE) </a:t>
            </a:r>
            <a:r>
              <a:rPr lang="en-PH" sz="1600" dirty="0"/>
              <a:t>where it tries to detect the circles in image </a:t>
            </a:r>
            <a:r>
              <a:rPr lang="en-PH" sz="1600" b="1" dirty="0"/>
              <a:t>A</a:t>
            </a:r>
            <a:r>
              <a:rPr lang="en-PH" sz="1600" dirty="0"/>
              <a:t> given a range of the circle’s radius. 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CC2F0-753B-5D19-1B9D-AEA50EDC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316" y="2317895"/>
            <a:ext cx="2107606" cy="1658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0022CA-8AEA-C05F-2DB9-1C7CADC41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1" y="2321859"/>
            <a:ext cx="2109728" cy="1655480"/>
          </a:xfrm>
          <a:prstGeom prst="rect">
            <a:avLst/>
          </a:prstGeom>
          <a:effectLst/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EF07CC0-8E09-3B6A-FF5D-65867B535F67}"/>
              </a:ext>
            </a:extLst>
          </p:cNvPr>
          <p:cNvCxnSpPr/>
          <p:nvPr/>
        </p:nvCxnSpPr>
        <p:spPr>
          <a:xfrm>
            <a:off x="2986198" y="3147117"/>
            <a:ext cx="381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13">
            <a:extLst>
              <a:ext uri="{FF2B5EF4-FFF2-40B4-BE49-F238E27FC236}">
                <a16:creationId xmlns:a16="http://schemas.microsoft.com/office/drawing/2014/main" id="{446E5C9F-E644-2B4A-56D1-F39539072848}"/>
              </a:ext>
            </a:extLst>
          </p:cNvPr>
          <p:cNvSpPr txBox="1">
            <a:spLocks/>
          </p:cNvSpPr>
          <p:nvPr/>
        </p:nvSpPr>
        <p:spPr>
          <a:xfrm>
            <a:off x="6517917" y="558801"/>
            <a:ext cx="5471071" cy="574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PH" sz="1600" dirty="0"/>
              <a:t>Output: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600" b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800" b="1" i="1" dirty="0"/>
          </a:p>
          <a:p>
            <a:pPr marL="0" indent="0">
              <a:buFont typeface="Arial" panose="020B0604020202020204" pitchFamily="34" charset="0"/>
              <a:buNone/>
            </a:pPr>
            <a:endParaRPr lang="en-PH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ED132E-F363-AF8C-3E97-53F096597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178" y="2258113"/>
            <a:ext cx="5641810" cy="23392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3910CC-90C3-1446-EBCF-06A85F0F4557}"/>
              </a:ext>
            </a:extLst>
          </p:cNvPr>
          <p:cNvCxnSpPr/>
          <p:nvPr/>
        </p:nvCxnSpPr>
        <p:spPr>
          <a:xfrm>
            <a:off x="6159498" y="596903"/>
            <a:ext cx="0" cy="5702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7D928E4-A84A-7FE4-B3FC-5D2EE8FE00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1532"/>
          <a:stretch/>
        </p:blipFill>
        <p:spPr>
          <a:xfrm>
            <a:off x="7027985" y="5115162"/>
            <a:ext cx="2175703" cy="116913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6E68CFE-9572-8242-2937-6FFEDD3B3E1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1532"/>
          <a:stretch/>
        </p:blipFill>
        <p:spPr>
          <a:xfrm>
            <a:off x="9562106" y="5034442"/>
            <a:ext cx="2175703" cy="1169138"/>
          </a:xfrm>
          <a:prstGeom prst="rect">
            <a:avLst/>
          </a:prstGeom>
        </p:spPr>
      </p:pic>
      <p:sp>
        <p:nvSpPr>
          <p:cNvPr id="19" name="Content Placeholder 13">
            <a:extLst>
              <a:ext uri="{FF2B5EF4-FFF2-40B4-BE49-F238E27FC236}">
                <a16:creationId xmlns:a16="http://schemas.microsoft.com/office/drawing/2014/main" id="{8CA08A10-6172-DC5A-96AF-293E4CC0BEE7}"/>
              </a:ext>
            </a:extLst>
          </p:cNvPr>
          <p:cNvSpPr txBox="1">
            <a:spLocks/>
          </p:cNvSpPr>
          <p:nvPr/>
        </p:nvSpPr>
        <p:spPr>
          <a:xfrm>
            <a:off x="6330238" y="638078"/>
            <a:ext cx="5471068" cy="57403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sz="1600" dirty="0"/>
              <a:t>It will output the approximated center as well as the radius of the detected circles on the image.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PH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PH" sz="1600" dirty="0"/>
              <a:t>The function takes in one channel only so for simplicity, let’s grayscale our image first.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PH" sz="1800" dirty="0"/>
          </a:p>
        </p:txBody>
      </p:sp>
    </p:spTree>
    <p:extLst>
      <p:ext uri="{BB962C8B-B14F-4D97-AF65-F5344CB8AC3E}">
        <p14:creationId xmlns:p14="http://schemas.microsoft.com/office/powerpoint/2010/main" val="325458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3. Gaussian filtering</a:t>
            </a:r>
            <a:endParaRPr lang="en-PH" sz="1800" b="1" i="1" dirty="0"/>
          </a:p>
          <a:p>
            <a:pPr marL="0" indent="0">
              <a:buNone/>
            </a:pPr>
            <a:r>
              <a:rPr lang="en-PH" sz="1600" dirty="0"/>
              <a:t>Now that we have an approximation of the center as well as the radius, we can use these information on where we will create multiple 2D gaussian filters: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r>
              <a:rPr lang="en-PH" sz="1600" dirty="0"/>
              <a:t>where I set </a:t>
            </a:r>
            <a:r>
              <a:rPr lang="en-PH" sz="1600" dirty="0" err="1"/>
              <a:t>σ</a:t>
            </a:r>
            <a:r>
              <a:rPr lang="en-PH" sz="1600" dirty="0"/>
              <a:t> as the radius, x and y as center coordinates. By simply multiplying the two images, we can get the </a:t>
            </a:r>
            <a:r>
              <a:rPr lang="en-PH" sz="1600" dirty="0" err="1"/>
              <a:t>superresolved</a:t>
            </a:r>
            <a:r>
              <a:rPr lang="en-PH" sz="1600" dirty="0"/>
              <a:t> version of our original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6</a:t>
            </a:fld>
            <a:endParaRPr lang="en-US" dirty="0"/>
          </a:p>
        </p:txBody>
      </p:sp>
      <p:pic>
        <p:nvPicPr>
          <p:cNvPr id="1026" name="Picture 2" descr="Using cuFFT for 2D convolution - Hands-On GPU Programming with Python and  CUDA [Book]">
            <a:extLst>
              <a:ext uri="{FF2B5EF4-FFF2-40B4-BE49-F238E27FC236}">
                <a16:creationId xmlns:a16="http://schemas.microsoft.com/office/drawing/2014/main" id="{4DAC8AF9-DCB2-FF7E-8031-D691A01BA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400" y="1635323"/>
            <a:ext cx="2768600" cy="69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5B7D68-707B-7851-BFF6-EF332D435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77" y="3274286"/>
            <a:ext cx="11711845" cy="250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75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Effect of </a:t>
            </a:r>
            <a:r>
              <a:rPr lang="en-PH" sz="1800" b="1" dirty="0" err="1"/>
              <a:t>grayscaling</a:t>
            </a:r>
            <a:endParaRPr lang="en-PH" sz="1800" b="1" i="1" dirty="0"/>
          </a:p>
          <a:p>
            <a:pPr marL="0" indent="0">
              <a:buNone/>
            </a:pPr>
            <a:r>
              <a:rPr lang="en-PH" sz="1600" dirty="0"/>
              <a:t>What if we directly use the original RGB of the image? We can see from results below that G channel closely resembles what we obtained from grayscale. The output in R channel is expected since our image is rich in red colors. The blue channel under-detects the cells.</a:t>
            </a:r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EE07F0-3048-975D-FE84-53986A898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40"/>
          <a:stretch/>
        </p:blipFill>
        <p:spPr>
          <a:xfrm>
            <a:off x="2316229" y="1889166"/>
            <a:ext cx="8636000" cy="15198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3A66A7-1F30-CD5F-FE10-3C4A901DBC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84"/>
          <a:stretch/>
        </p:blipFill>
        <p:spPr>
          <a:xfrm>
            <a:off x="2316229" y="3403258"/>
            <a:ext cx="8640000" cy="15198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023C2A-93E9-8A18-668F-6B8508ADA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229" y="4940982"/>
            <a:ext cx="8636000" cy="1619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BDDECCD-41B2-84E4-2827-0D49EEC624BE}"/>
              </a:ext>
            </a:extLst>
          </p:cNvPr>
          <p:cNvSpPr txBox="1"/>
          <p:nvPr/>
        </p:nvSpPr>
        <p:spPr>
          <a:xfrm>
            <a:off x="801920" y="249479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 channel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9114CD-EF90-012A-F51E-BB9ECD3E1BF5}"/>
              </a:ext>
            </a:extLst>
          </p:cNvPr>
          <p:cNvSpPr txBox="1"/>
          <p:nvPr/>
        </p:nvSpPr>
        <p:spPr>
          <a:xfrm>
            <a:off x="801920" y="3929893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</a:t>
            </a:r>
          </a:p>
          <a:p>
            <a:pPr algn="ctr"/>
            <a:r>
              <a:rPr lang="en-US" dirty="0"/>
              <a:t>channel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3CB452-B9EF-4415-7030-65285F80EC0B}"/>
              </a:ext>
            </a:extLst>
          </p:cNvPr>
          <p:cNvSpPr txBox="1"/>
          <p:nvPr/>
        </p:nvSpPr>
        <p:spPr>
          <a:xfrm>
            <a:off x="801920" y="542744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</a:t>
            </a:r>
          </a:p>
          <a:p>
            <a:pPr algn="ctr"/>
            <a:r>
              <a:rPr lang="en-US" dirty="0"/>
              <a:t>channel</a:t>
            </a:r>
          </a:p>
        </p:txBody>
      </p:sp>
    </p:spTree>
    <p:extLst>
      <p:ext uri="{BB962C8B-B14F-4D97-AF65-F5344CB8AC3E}">
        <p14:creationId xmlns:p14="http://schemas.microsoft.com/office/powerpoint/2010/main" val="3636023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66BD868-7D1A-4574-E520-7B194BD8C420}"/>
              </a:ext>
            </a:extLst>
          </p:cNvPr>
          <p:cNvSpPr txBox="1"/>
          <p:nvPr/>
        </p:nvSpPr>
        <p:spPr>
          <a:xfrm>
            <a:off x="0" y="0"/>
            <a:ext cx="12192000" cy="338554"/>
          </a:xfrm>
          <a:prstGeom prst="rect">
            <a:avLst/>
          </a:prstGeom>
          <a:pattFill prst="pct90">
            <a:fgClr>
              <a:schemeClr val="accent4">
                <a:lumMod val="60000"/>
                <a:lumOff val="40000"/>
              </a:schemeClr>
            </a:fgClr>
            <a:bgClr>
              <a:schemeClr val="bg1"/>
            </a:bgClr>
          </a:patt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	  	|   	</a:t>
            </a:r>
            <a:r>
              <a:rPr lang="en-US" sz="1600" b="1" dirty="0">
                <a:solidFill>
                  <a:srgbClr val="BF900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</a:t>
            </a:r>
            <a:r>
              <a:rPr lang="en-US" sz="1600" b="1" dirty="0">
                <a:solidFill>
                  <a:schemeClr val="accent4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	|   	</a:t>
            </a:r>
            <a:r>
              <a: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Results and Discussion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C277C2C-5FF6-26BA-DE0B-4F2A0B4A4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191" y="596903"/>
            <a:ext cx="11483809" cy="57403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1800" b="1" dirty="0"/>
              <a:t>Testing on other medical image</a:t>
            </a:r>
          </a:p>
          <a:p>
            <a:pPr marL="0" indent="0">
              <a:buNone/>
            </a:pPr>
            <a:r>
              <a:rPr lang="en-PH" sz="1600" dirty="0"/>
              <a:t>I saw this raw picture of </a:t>
            </a:r>
            <a:r>
              <a:rPr lang="en-PH" sz="1600" u="none" strike="noStrike" dirty="0">
                <a:solidFill>
                  <a:srgbClr val="0B1F40"/>
                </a:solidFill>
                <a:effectLst/>
              </a:rPr>
              <a:t>RNA polymerase II (RNAPII) on </a:t>
            </a:r>
            <a:r>
              <a:rPr lang="en-PH" sz="1600" u="none" strike="noStrike" dirty="0" err="1">
                <a:solidFill>
                  <a:srgbClr val="0B1F40"/>
                </a:solidFill>
                <a:effectLst/>
              </a:rPr>
              <a:t>Weisshar</a:t>
            </a:r>
            <a:r>
              <a:rPr lang="en-PH" sz="1600" dirty="0">
                <a:solidFill>
                  <a:srgbClr val="0B1F40"/>
                </a:solidFill>
              </a:rPr>
              <a:t> et al.’s paper [4] in which they used </a:t>
            </a:r>
            <a:r>
              <a:rPr lang="en-PH" sz="1600" u="none" strike="noStrike" dirty="0">
                <a:solidFill>
                  <a:srgbClr val="0B1F40"/>
                </a:solidFill>
                <a:effectLst/>
              </a:rPr>
              <a:t>Structured Illumination Microscopy (SIM) and PALM to capture RNAPII </a:t>
            </a:r>
            <a:r>
              <a:rPr lang="en-PH" sz="1600" u="none" strike="noStrike" dirty="0" err="1">
                <a:solidFill>
                  <a:srgbClr val="0B1F40"/>
                </a:solidFill>
                <a:effectLst/>
              </a:rPr>
              <a:t>molecues</a:t>
            </a: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endParaRPr lang="en-PH" sz="1600" dirty="0"/>
          </a:p>
          <a:p>
            <a:pPr marL="0" indent="0">
              <a:buNone/>
            </a:pPr>
            <a:r>
              <a:rPr lang="en-PH" sz="1600" b="1" dirty="0"/>
              <a:t> </a:t>
            </a:r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600" b="1" dirty="0"/>
          </a:p>
          <a:p>
            <a:pPr marL="0" indent="0">
              <a:buNone/>
            </a:pPr>
            <a:endParaRPr lang="en-PH" sz="1800" b="1" i="1" dirty="0"/>
          </a:p>
          <a:p>
            <a:pPr marL="0" indent="0">
              <a:buNone/>
            </a:pPr>
            <a:endParaRPr lang="en-PH" sz="18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B5BEF8B-9C3A-6DF8-8203-4DA36B6AF9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Physics 305: Activity 2 - Super-resolution on Photoactivated Localization Microscopy		by Mark Jeremy G. Narag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8AD12-3AD3-AF47-D59A-56147D7E23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6D09AB-C756-B382-A2DB-7FA35653347D}"/>
              </a:ext>
            </a:extLst>
          </p:cNvPr>
          <p:cNvSpPr txBox="1"/>
          <p:nvPr/>
        </p:nvSpPr>
        <p:spPr>
          <a:xfrm>
            <a:off x="0" y="6072429"/>
            <a:ext cx="117185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[5] </a:t>
            </a:r>
            <a:r>
              <a:rPr lang="en-PH" sz="1400" b="0" i="0" u="none" strike="noStrike" dirty="0" err="1">
                <a:solidFill>
                  <a:srgbClr val="0B1F40"/>
                </a:solidFill>
                <a:effectLst/>
                <a:latin typeface="-apple-system"/>
              </a:rPr>
              <a:t>Weisshart</a:t>
            </a:r>
            <a:r>
              <a:rPr lang="en-PH" sz="1400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, K., Fuchs, J. and Schubert, V. (2016). Structured Illumination Microscopy (SIM) and Photoactivated Localization Microscopy (PALM) to Analyze the Abundance and Distribution of RNA Polymerase II Molecules on Flow-sorted </a:t>
            </a:r>
            <a:r>
              <a:rPr lang="en-PH" sz="1400" b="0" i="1" u="none" strike="noStrike" dirty="0">
                <a:solidFill>
                  <a:srgbClr val="0B1F40"/>
                </a:solidFill>
                <a:effectLst/>
                <a:latin typeface="-apple-system"/>
              </a:rPr>
              <a:t>Arabidopsis</a:t>
            </a:r>
            <a:r>
              <a:rPr lang="en-PH" sz="1400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 Nuclei. </a:t>
            </a:r>
            <a:r>
              <a:rPr lang="en-PH" sz="1400" b="0" i="1" u="none" strike="noStrike" dirty="0">
                <a:solidFill>
                  <a:srgbClr val="0B1F40"/>
                </a:solidFill>
                <a:effectLst/>
                <a:latin typeface="-apple-system"/>
              </a:rPr>
              <a:t>Bio-protocol</a:t>
            </a:r>
            <a:r>
              <a:rPr lang="en-PH" sz="1400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 6(3): e1725. DOI: </a:t>
            </a:r>
            <a:r>
              <a:rPr lang="en-PH" sz="1400" b="0" i="0" u="none" strike="noStrike" dirty="0">
                <a:solidFill>
                  <a:srgbClr val="007BFF"/>
                </a:solidFill>
                <a:effectLst/>
                <a:latin typeface="-apple-system"/>
                <a:hlinkClick r:id="rId3"/>
              </a:rPr>
              <a:t>10.21769/BioProtoc.1725</a:t>
            </a:r>
            <a:r>
              <a:rPr lang="en-PH" sz="1400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.</a:t>
            </a:r>
            <a:endParaRPr lang="en-US" sz="14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4A577D-7AB5-5605-88F9-13DEDEC22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3500" y="1599855"/>
            <a:ext cx="3492500" cy="4343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4A5B8B-8796-CED5-FC74-FC6B3E274EAD}"/>
              </a:ext>
            </a:extLst>
          </p:cNvPr>
          <p:cNvSpPr txBox="1"/>
          <p:nvPr/>
        </p:nvSpPr>
        <p:spPr>
          <a:xfrm>
            <a:off x="6149011" y="4005336"/>
            <a:ext cx="268018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b="1" dirty="0">
                <a:solidFill>
                  <a:srgbClr val="0B1F40"/>
                </a:solidFill>
                <a:latin typeface="-apple-system"/>
              </a:rPr>
              <a:t>Ra</a:t>
            </a:r>
            <a:r>
              <a:rPr lang="en-PH" b="1" i="0" u="none" strike="noStrike" dirty="0">
                <a:solidFill>
                  <a:srgbClr val="0B1F40"/>
                </a:solidFill>
                <a:effectLst/>
                <a:latin typeface="-apple-system"/>
              </a:rPr>
              <a:t>w data image.</a:t>
            </a:r>
            <a:r>
              <a:rPr lang="en-PH" b="0" i="0" u="none" strike="noStrike" dirty="0">
                <a:solidFill>
                  <a:srgbClr val="0B1F40"/>
                </a:solidFill>
                <a:effectLst/>
                <a:latin typeface="-apple-system"/>
              </a:rPr>
              <a:t> Shown is one of the 21 SIM raw slices (5 phases at 5 rotations) from the z-stack of the RNAPIISer2ph sample [5].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90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1571</TotalTime>
  <Words>1974</Words>
  <Application>Microsoft Macintosh PowerPoint</Application>
  <PresentationFormat>Widescreen</PresentationFormat>
  <Paragraphs>369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-apple-system</vt:lpstr>
      <vt:lpstr>Arial</vt:lpstr>
      <vt:lpstr>Arial</vt:lpstr>
      <vt:lpstr>Bahnschrift Light</vt:lpstr>
      <vt:lpstr>Bahnschrift SemiBold</vt:lpstr>
      <vt:lpstr>Calibri</vt:lpstr>
      <vt:lpstr>Calibri Light</vt:lpstr>
      <vt:lpstr>Menlo</vt:lpstr>
      <vt:lpstr>roboto</vt:lpstr>
      <vt:lpstr>Verdana</vt:lpstr>
      <vt:lpstr>Office Theme</vt:lpstr>
      <vt:lpstr>Super-resolution on Photoactivated Localization Microscopy (PALM) </vt:lpstr>
      <vt:lpstr>All the codes and files in this activity are available on my Github:   https://github.com/mgnarag/physics305_computational_imaging</vt:lpstr>
      <vt:lpstr>Photoactivated Localization Microscopy (PALM)</vt:lpstr>
      <vt:lpstr>Photoactivated Localization Microscopy (PALM)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Super-resolution motion deblurring</dc:title>
  <dc:creator>Mark Jeremy Narag</dc:creator>
  <cp:lastModifiedBy>Mark Jeremy Narag</cp:lastModifiedBy>
  <cp:revision>57</cp:revision>
  <dcterms:created xsi:type="dcterms:W3CDTF">2023-03-11T14:54:14Z</dcterms:created>
  <dcterms:modified xsi:type="dcterms:W3CDTF">2023-07-03T19:52:49Z</dcterms:modified>
</cp:coreProperties>
</file>